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4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8" r:id="rId6"/>
    <p:sldId id="267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2" r:id="rId15"/>
    <p:sldId id="284" r:id="rId16"/>
    <p:sldId id="2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259BEA-82BC-4476-91F2-380E77DBAD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DE9C3-2AB8-44E5-BCFE-5DD42DFC56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7858F-6309-4F09-BEA0-6CBF97E55806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971B-9BC3-41DB-91DC-F03F5C808D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720E-F4E2-435B-A885-9194BA302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8AE00-5498-4F06-8655-F21703489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53C5D-CD12-6D4C-A980-0612968271E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67F0-0840-1348-BFE4-C6298BBC06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322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75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7999412" y="-2373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5" name="Oval 14"/>
          <p:cNvSpPr/>
          <p:nvPr/>
        </p:nvSpPr>
        <p:spPr>
          <a:xfrm>
            <a:off x="8609012" y="5874054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5D0B1B9-C7DF-F64A-B488-12B3D5090923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730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8861" y="478881"/>
            <a:ext cx="5582675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431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0BDD93-02DA-4B21-9556-FA8B9894F9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8861" y="478880"/>
            <a:ext cx="5582675" cy="5900239"/>
          </a:xfrm>
          <a:custGeom>
            <a:avLst/>
            <a:gdLst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0 w 5582675"/>
              <a:gd name="connsiteY4" fmla="*/ 0 h 5900239"/>
              <a:gd name="connsiteX0" fmla="*/ 3501 w 5586176"/>
              <a:gd name="connsiteY0" fmla="*/ 0 h 5900239"/>
              <a:gd name="connsiteX1" fmla="*/ 5586176 w 5586176"/>
              <a:gd name="connsiteY1" fmla="*/ 0 h 5900239"/>
              <a:gd name="connsiteX2" fmla="*/ 5586176 w 5586176"/>
              <a:gd name="connsiteY2" fmla="*/ 5900239 h 5900239"/>
              <a:gd name="connsiteX3" fmla="*/ 3501 w 5586176"/>
              <a:gd name="connsiteY3" fmla="*/ 5900239 h 5900239"/>
              <a:gd name="connsiteX4" fmla="*/ 0 w 5586176"/>
              <a:gd name="connsiteY4" fmla="*/ 3615600 h 5900239"/>
              <a:gd name="connsiteX5" fmla="*/ 3501 w 5586176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0 w 5582675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47299 w 5582675"/>
              <a:gd name="connsiteY5" fmla="*/ 24756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1173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5237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2675" h="5900239">
                <a:moveTo>
                  <a:pt x="0" y="0"/>
                </a:moveTo>
                <a:lnTo>
                  <a:pt x="5582675" y="0"/>
                </a:lnTo>
                <a:lnTo>
                  <a:pt x="5582675" y="5900239"/>
                </a:lnTo>
                <a:lnTo>
                  <a:pt x="0" y="5900239"/>
                </a:lnTo>
                <a:cubicBezTo>
                  <a:pt x="14285" y="5817931"/>
                  <a:pt x="34284" y="5741338"/>
                  <a:pt x="42854" y="5653315"/>
                </a:cubicBezTo>
                <a:cubicBezTo>
                  <a:pt x="145724" y="4908883"/>
                  <a:pt x="181919" y="4332092"/>
                  <a:pt x="220019" y="3442880"/>
                </a:cubicBezTo>
                <a:cubicBezTo>
                  <a:pt x="221712" y="2333747"/>
                  <a:pt x="182766" y="1285573"/>
                  <a:pt x="47299" y="24756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730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C1C-DA5E-F743-826B-CB70C940D4E6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171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0E4C-E478-1D40-94DF-17D7429B053A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993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480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974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5E0F-8980-D24A-B2F9-0C7A13C6A6DE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29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1EE2-1449-2741-9D08-61623EFC2A0E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622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7560-49B8-714F-A7F1-D946D3E64C23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94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237C-03C9-D843-906B-96D98C6B2D61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9578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as Icons 5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480622-FB8F-493B-9965-971B07D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913" y="1748812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C5BC223-8B87-4685-A901-71B07847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2913" y="256115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AE3DDF2-FC22-4381-9763-408FEF964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3" y="3373501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170A2BF-28BF-4B27-B92D-B1423601B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2913" y="418584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DB1D08C-9D26-4EC5-B935-D6A265A2A6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4998190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6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D2BD-1F35-9841-A6BF-76BE540EE01F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DAF6ED-5E16-4D29-98B7-FB80DB3AAF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70575" y="184050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C305CB7-F303-430E-951A-7FC6F97062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70575" y="265284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84D427E5-ED69-4A46-A9B7-F4DC4466F3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0575" y="346519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3DDA902F-61D6-4F1C-86C6-D1F5584AE8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70575" y="427753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D8B6871A-9C69-4437-A5AD-A0400BAF2C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70575" y="5089882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96259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B8ACAEC3-8D8C-3848-8630-7A0DFF3F6116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CC12BEA0-F502-0646-A370-7ECF194608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8C6160-632A-B540-A7E5-81F40CEC1FE7}"/>
              </a:ext>
            </a:extLst>
          </p:cNvPr>
          <p:cNvSpPr>
            <a:spLocks noChangeAspect="1"/>
          </p:cNvSpPr>
          <p:nvPr userDrawn="1"/>
        </p:nvSpPr>
        <p:spPr>
          <a:xfrm>
            <a:off x="6287247" y="370677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B2FEBB6-C1E0-0D47-8CCC-05EE2F7565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2271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15E544-9553-AC42-B5C3-F7AE9AD6D815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E934A-C634-DF4D-992A-6E01917693AD}"/>
              </a:ext>
            </a:extLst>
          </p:cNvPr>
          <p:cNvSpPr>
            <a:spLocks noChangeAspect="1"/>
          </p:cNvSpPr>
          <p:nvPr userDrawn="1"/>
        </p:nvSpPr>
        <p:spPr>
          <a:xfrm>
            <a:off x="6289119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F40A-5592-5744-BFD7-61B04D70BFE7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97E18E-0E31-B542-9578-D6E4DCD846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602DDF7-46BD-6045-BDB0-45F47B0B6A9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1820464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6F73ED6-3B3B-5A45-912C-FCFD7D53593C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B5971407-B12A-EE45-895D-769807DFC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15321-76D7-AD41-B779-DE347C617DB3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3706777"/>
            <a:ext cx="1261872" cy="1261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61684B2-1403-BD44-80B1-6A5C0D0A3C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4143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799317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54131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2234226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2234226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2401122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240018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2465061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F625DE42-6A2A-D745-B1F8-2AF2793533BE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3981394"/>
            <a:ext cx="1042415" cy="10424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A87D37E3-62A9-1F44-8520-EBED16BF1C0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5100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F8797D-AFBD-534A-AC82-DE2B7BAECE83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1932281"/>
            <a:ext cx="1042415" cy="1042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FE809D2-16A3-B143-BC10-FEC397E62C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5100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9370-372E-0846-B090-5E6EF97A3B62}" type="datetime1">
              <a:rPr lang="en-US" noProof="0" smtClean="0"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670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9533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670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9533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963115-25B3-494B-9A13-AC92EFE94C09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1932281"/>
            <a:ext cx="1042415" cy="104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3C759269-D6E6-2B41-8BEE-8B5AFB809B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01494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E569D5-DC38-7C46-95CD-ACFBFBF591A2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3981394"/>
            <a:ext cx="1042415" cy="1042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8396DFD-D667-2648-9BE4-6237690F79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01494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2929901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ACA6CA-E140-824D-8E8B-5CC5036BDBAE}" type="datetime1">
              <a:rPr lang="en-US" noProof="0" smtClean="0"/>
              <a:pPr/>
              <a:t>6/24/2024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39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59" r:id="rId4"/>
    <p:sldLayoutId id="2147483860" r:id="rId5"/>
    <p:sldLayoutId id="2147483861" r:id="rId6"/>
    <p:sldLayoutId id="2147483862" r:id="rId7"/>
    <p:sldLayoutId id="2147483864" r:id="rId8"/>
    <p:sldLayoutId id="2147483863" r:id="rId9"/>
    <p:sldLayoutId id="2147483858" r:id="rId10"/>
    <p:sldLayoutId id="2147483865" r:id="rId11"/>
    <p:sldLayoutId id="2147483844" r:id="rId12"/>
    <p:sldLayoutId id="2147483845" r:id="rId13"/>
    <p:sldLayoutId id="2147483846" r:id="rId14"/>
    <p:sldLayoutId id="2147483866" r:id="rId15"/>
    <p:sldLayoutId id="2147483847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14.jpg"/><Relationship Id="rId9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6.jpg"/><Relationship Id="rId10" Type="http://schemas.openxmlformats.org/officeDocument/2006/relationships/image" Target="../media/image15.jp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17.jp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7.jp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8.jp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9.jp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10.jp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11.jp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12.jp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13.jp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471055" y="461818"/>
            <a:ext cx="9956800" cy="592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29B41E-FC51-4047-9C2D-7FA6782DA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269067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Jadransko more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E989F-747B-4007-9C7A-A35E8B662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3" y="4592713"/>
            <a:ext cx="6511227" cy="86142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+mj-lt"/>
              </a:rPr>
              <a:t>Eko – edukacija</a:t>
            </a:r>
            <a:endParaRPr lang="hr-HR" dirty="0">
              <a:latin typeface="+mj-lt"/>
            </a:endParaRPr>
          </a:p>
          <a:p>
            <a:r>
              <a:rPr lang="hr-HR" dirty="0" smtClean="0">
                <a:solidFill>
                  <a:schemeClr val="bg1"/>
                </a:solidFill>
                <a:latin typeface="+mj-lt"/>
              </a:rPr>
              <a:t>šk. god. 2023./2024.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7613" y="1053648"/>
            <a:ext cx="327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OŠ braće Radić, Zagreb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5" name="Picture 8" descr="Osnovna škola Petrijanec - Eko ško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12" y="4512826"/>
            <a:ext cx="1464873" cy="941307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06700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1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73634" y="813164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2"/>
            <a:ext cx="2123949" cy="544004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Dobri dupin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" r="63713" b="12777"/>
          <a:stretch/>
        </p:blipFill>
        <p:spPr>
          <a:xfrm>
            <a:off x="5003957" y="475359"/>
            <a:ext cx="4448934" cy="5864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1" t="16552" b="3844"/>
          <a:stretch/>
        </p:blipFill>
        <p:spPr>
          <a:xfrm>
            <a:off x="7510563" y="3105618"/>
            <a:ext cx="4471482" cy="323173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17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11398" y="754303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3"/>
            <a:ext cx="2205398" cy="544004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Morski ježinci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2000"/>
          <a:stretch/>
        </p:blipFill>
        <p:spPr>
          <a:xfrm>
            <a:off x="5177111" y="3731103"/>
            <a:ext cx="6455583" cy="264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8451" r="1596"/>
          <a:stretch/>
        </p:blipFill>
        <p:spPr>
          <a:xfrm>
            <a:off x="5169616" y="443003"/>
            <a:ext cx="5176475" cy="31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5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20048" y="746367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3"/>
            <a:ext cx="2123949" cy="544004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Morski konjic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/>
          <a:stretch/>
        </p:blipFill>
        <p:spPr>
          <a:xfrm>
            <a:off x="5124832" y="1606739"/>
            <a:ext cx="6831992" cy="47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78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5" y="2900219"/>
            <a:ext cx="8663700" cy="3066472"/>
          </a:xfrm>
        </p:spPr>
        <p:txBody>
          <a:bodyPr>
            <a:normAutofit fontScale="25000" lnSpcReduction="20000"/>
          </a:bodyPr>
          <a:lstStyle/>
          <a:p>
            <a:pPr marL="857250" indent="-857250" algn="l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hr-HR" sz="6400" b="1" dirty="0" smtClean="0"/>
              <a:t>Eko-edukaciju</a:t>
            </a:r>
            <a:r>
              <a:rPr lang="hr-HR" sz="6400" dirty="0" smtClean="0"/>
              <a:t> </a:t>
            </a:r>
            <a:r>
              <a:rPr lang="hr-HR" sz="6400" dirty="0"/>
              <a:t>provodimo tijekom cijele nastavne godine</a:t>
            </a:r>
          </a:p>
          <a:p>
            <a:pPr marL="857250" indent="-857250" algn="l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hr-HR" sz="6400" dirty="0"/>
              <a:t>U projektu sudjeluju svi razredni odjeli, njihove razrednice i razrednici</a:t>
            </a:r>
          </a:p>
          <a:p>
            <a:pPr marL="857250" indent="-857250" algn="l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hr-HR" sz="6400" dirty="0"/>
              <a:t>Realizira se tijekom nastavne godine, prema planu realizacije, u sklopu Sata razrednika u višim razredima ili kao međupredmetna tema na satu </a:t>
            </a:r>
            <a:r>
              <a:rPr lang="hr-HR" sz="6400" dirty="0" smtClean="0"/>
              <a:t>Likovne </a:t>
            </a:r>
            <a:r>
              <a:rPr lang="hr-HR" sz="6400" dirty="0"/>
              <a:t>kulture u nižim razredima</a:t>
            </a:r>
          </a:p>
          <a:p>
            <a:pPr marL="857250" indent="-857250" algn="l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hr-HR" sz="6400" dirty="0"/>
              <a:t>Rezultati projekta prezentiraju se u Eko-kutku škole i dostupni su svim učenicima, učiteljima, roditeljima i posjetiteljima škole</a:t>
            </a:r>
          </a:p>
          <a:p>
            <a:endParaRPr lang="hr-HR" dirty="0"/>
          </a:p>
          <a:p>
            <a:r>
              <a:rPr lang="hr-HR" sz="5600" dirty="0"/>
              <a:t>Koordinatorica projekta: </a:t>
            </a:r>
          </a:p>
          <a:p>
            <a:r>
              <a:rPr lang="hr-HR" sz="4800" dirty="0"/>
              <a:t>       Slavenka Hinić Tešović, prof. geografije</a:t>
            </a:r>
            <a:endParaRPr lang="hr-HR" sz="5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OŠ braće Radić – Međunarodna Eko-škola</a:t>
            </a:r>
            <a:endParaRPr lang="hr-HR" sz="3200" dirty="0"/>
          </a:p>
        </p:txBody>
      </p:sp>
      <p:pic>
        <p:nvPicPr>
          <p:cNvPr id="6" name="Picture 8" descr="Osnovna škola Petrijanec - Eko ško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354" y="2429761"/>
            <a:ext cx="2994479" cy="1924211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53" y="4433455"/>
            <a:ext cx="2994479" cy="18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2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6B52-A20E-426B-B7E0-1B6AAB46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06" y="1557415"/>
            <a:ext cx="3438881" cy="917930"/>
          </a:xfrm>
        </p:spPr>
        <p:txBody>
          <a:bodyPr/>
          <a:lstStyle/>
          <a:p>
            <a:r>
              <a:rPr lang="hr-HR" sz="3200" dirty="0" smtClean="0"/>
              <a:t>Raspored</a:t>
            </a:r>
            <a:endParaRPr lang="en-US" sz="3200" dirty="0"/>
          </a:p>
        </p:txBody>
      </p:sp>
      <p:pic>
        <p:nvPicPr>
          <p:cNvPr id="12" name="Picture Placeholder 11" descr="Clock">
            <a:extLst>
              <a:ext uri="{FF2B5EF4-FFF2-40B4-BE49-F238E27FC236}">
                <a16:creationId xmlns:a16="http://schemas.microsoft.com/office/drawing/2014/main" id="{E1DDCE14-088F-46E3-A4A0-3D2F40EA673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7606" y="679572"/>
            <a:ext cx="774700" cy="774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98AB5-8BDA-AB41-9AEF-8516B23B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57" y="295729"/>
            <a:ext cx="4839860" cy="6326744"/>
          </a:xfrm>
          <a:prstGeom prst="rect">
            <a:avLst/>
          </a:prstGeom>
        </p:spPr>
      </p:pic>
      <p:pic>
        <p:nvPicPr>
          <p:cNvPr id="17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87130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051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42957" y="5948971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3"/>
            <a:ext cx="2123949" cy="544004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Glavata želva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3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1" y="476372"/>
            <a:ext cx="5136156" cy="59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5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982630" y="5948971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3"/>
            <a:ext cx="2123949" cy="544004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Crveni koralj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6"/>
          <a:stretch/>
        </p:blipFill>
        <p:spPr>
          <a:xfrm>
            <a:off x="5464780" y="369620"/>
            <a:ext cx="4778347" cy="60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0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84608" y="620823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2"/>
            <a:ext cx="2251580" cy="597717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Plemenita periska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97" y="1255757"/>
            <a:ext cx="6627004" cy="51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5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969442" y="5948971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3"/>
            <a:ext cx="2781416" cy="544004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Sredozemna medvjedica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r="51664"/>
          <a:stretch/>
        </p:blipFill>
        <p:spPr>
          <a:xfrm>
            <a:off x="5375564" y="494146"/>
            <a:ext cx="4976976" cy="58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70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29284" y="813164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036291"/>
            <a:ext cx="2362416" cy="685196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Jadranska tuna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2"/>
          <a:stretch/>
        </p:blipFill>
        <p:spPr>
          <a:xfrm>
            <a:off x="5043054" y="1524000"/>
            <a:ext cx="6987254" cy="482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89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107772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52244" y="842119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2893" y="4177483"/>
            <a:ext cx="2123949" cy="544004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Bura i jugo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t="16788" r="1886"/>
          <a:stretch/>
        </p:blipFill>
        <p:spPr>
          <a:xfrm>
            <a:off x="4978399" y="1556704"/>
            <a:ext cx="7093528" cy="49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3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eđunarodni stručnjaci upozorili: “Veliki je rizik da se Jadransko more pretvori u morsku pustinju!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33" r="616" b="866"/>
          <a:stretch/>
        </p:blipFill>
        <p:spPr bwMode="auto">
          <a:xfrm>
            <a:off x="568656" y="3236226"/>
            <a:ext cx="4141888" cy="268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8" y="679572"/>
            <a:ext cx="3438881" cy="57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dirty="0" smtClean="0">
                <a:solidFill>
                  <a:schemeClr val="bg1"/>
                </a:solidFill>
              </a:rPr>
              <a:t>Jadransko more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38" name="Picture Placeholder 37" descr="Highlighter ">
            <a:extLst>
              <a:ext uri="{FF2B5EF4-FFF2-40B4-BE49-F238E27FC236}">
                <a16:creationId xmlns:a16="http://schemas.microsoft.com/office/drawing/2014/main" id="{1CBCB90A-70A5-49AD-821D-C108E3441E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93939" y="746367"/>
            <a:ext cx="442593" cy="4425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A6450-4901-4648-A1D8-F9E19429F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8892" y="4085118"/>
            <a:ext cx="2781416" cy="800917"/>
          </a:xfrm>
          <a:noFill/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Jadranske meduze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0" r="1733"/>
          <a:stretch/>
        </p:blipFill>
        <p:spPr>
          <a:xfrm>
            <a:off x="5006109" y="1450109"/>
            <a:ext cx="7047345" cy="49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1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741836_Beginning of the year procedures_AAS_v5" id="{51CF042C-A21F-4772-ACB5-34142877F475}" vid="{78ABB5F0-5DDF-4844-A82C-FEADF47C5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B9AE35-8A31-4380-94A6-86E5DFCDD1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0D0EAE-52CD-493E-A174-3A7CD0E9C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83CA34-C6E2-49BA-ACFF-78ADEC0C28F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Beginning of the year procedures</Template>
  <TotalTime>0</TotalTime>
  <Words>152</Words>
  <Application>Microsoft Office PowerPoint</Application>
  <PresentationFormat>Widescreen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Wingdings 3</vt:lpstr>
      <vt:lpstr>Ion Boardroom</vt:lpstr>
      <vt:lpstr>Jadransko more</vt:lpstr>
      <vt:lpstr>Raspored</vt:lpstr>
      <vt:lpstr>Jadransko more</vt:lpstr>
      <vt:lpstr>Jadransko more</vt:lpstr>
      <vt:lpstr>Jadransko more</vt:lpstr>
      <vt:lpstr>Jadransko more</vt:lpstr>
      <vt:lpstr>Jadransko more</vt:lpstr>
      <vt:lpstr>Jadransko more</vt:lpstr>
      <vt:lpstr>Jadransko more</vt:lpstr>
      <vt:lpstr>Jadransko more</vt:lpstr>
      <vt:lpstr>Jadransko more</vt:lpstr>
      <vt:lpstr>Jadransko more</vt:lpstr>
      <vt:lpstr>OŠ braće Radić – Međunarodna Eko-škola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2024-06-24T20:31:31Z</dcterms:created>
  <dcterms:modified xsi:type="dcterms:W3CDTF">2024-06-24T22:05:26Z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