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1"/>
  </p:sldMasterIdLst>
  <p:sldIdLst>
    <p:sldId id="278" r:id="rId2"/>
    <p:sldId id="265" r:id="rId3"/>
    <p:sldId id="260" r:id="rId4"/>
    <p:sldId id="262" r:id="rId5"/>
    <p:sldId id="264" r:id="rId6"/>
    <p:sldId id="263" r:id="rId7"/>
    <p:sldId id="268" r:id="rId8"/>
    <p:sldId id="269" r:id="rId9"/>
    <p:sldId id="276" r:id="rId10"/>
    <p:sldId id="277" r:id="rId11"/>
    <p:sldId id="271" r:id="rId12"/>
    <p:sldId id="270" r:id="rId13"/>
    <p:sldId id="272" r:id="rId14"/>
    <p:sldId id="273" r:id="rId15"/>
    <p:sldId id="274" r:id="rId16"/>
    <p:sldId id="275" r:id="rId17"/>
    <p:sldId id="266" r:id="rId18"/>
    <p:sldId id="267" r:id="rId19"/>
    <p:sldId id="279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292"/>
    <a:srgbClr val="32599E"/>
    <a:srgbClr val="000714"/>
    <a:srgbClr val="203966"/>
    <a:srgbClr val="001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97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48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72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91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26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65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17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0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767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02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08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118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12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60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4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OBNOVIMO PLANET ZEMLJU</a:t>
            </a:r>
            <a:endParaRPr lang="hr-HR" b="1" dirty="0"/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>
          <a:xfrm>
            <a:off x="505759" y="1027906"/>
            <a:ext cx="6526117" cy="41861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hr-HR" sz="1600" dirty="0" smtClean="0">
              <a:effectLst/>
            </a:endParaRPr>
          </a:p>
          <a:p>
            <a:pPr marL="0" indent="0">
              <a:buNone/>
            </a:pPr>
            <a:r>
              <a:rPr lang="hr-HR" sz="2800" cap="none" dirty="0" smtClean="0">
                <a:effectLst/>
              </a:rPr>
              <a:t>U ovoj prezentaciji osvrnuli smo se na bitne odrednice o kojima ovisi hoćemo li uspjeti spasiti naš planet:</a:t>
            </a:r>
          </a:p>
          <a:p>
            <a:pPr>
              <a:spcBef>
                <a:spcPts val="200"/>
              </a:spcBef>
            </a:pPr>
            <a:r>
              <a:rPr lang="hr-HR" sz="2800" cap="none" dirty="0" smtClean="0">
                <a:effectLst/>
              </a:rPr>
              <a:t>Obnovljive izvore energije</a:t>
            </a:r>
          </a:p>
          <a:p>
            <a:pPr>
              <a:spcBef>
                <a:spcPts val="200"/>
              </a:spcBef>
            </a:pPr>
            <a:r>
              <a:rPr lang="hr-HR" sz="2800" cap="none" dirty="0" smtClean="0">
                <a:effectLst/>
              </a:rPr>
              <a:t>Smanjenje emisije ugljičnog dioksida</a:t>
            </a:r>
          </a:p>
          <a:p>
            <a:pPr>
              <a:spcBef>
                <a:spcPts val="200"/>
              </a:spcBef>
            </a:pPr>
            <a:r>
              <a:rPr lang="hr-HR" sz="2800" cap="none" dirty="0" smtClean="0">
                <a:effectLst/>
              </a:rPr>
              <a:t>Smanjenje količine stakleničkih plinova</a:t>
            </a:r>
          </a:p>
          <a:p>
            <a:pPr>
              <a:spcBef>
                <a:spcPts val="200"/>
              </a:spcBef>
            </a:pPr>
            <a:r>
              <a:rPr lang="hr-HR" sz="2800" cap="none" dirty="0" smtClean="0">
                <a:effectLst/>
              </a:rPr>
              <a:t>Gospodarenje otpadom</a:t>
            </a:r>
          </a:p>
          <a:p>
            <a:pPr>
              <a:spcBef>
                <a:spcPts val="200"/>
              </a:spcBef>
            </a:pPr>
            <a:r>
              <a:rPr lang="hr-HR" sz="2800" cap="none" dirty="0" smtClean="0">
                <a:effectLst/>
              </a:rPr>
              <a:t>Postizanje klimatske neutralnosti</a:t>
            </a:r>
          </a:p>
          <a:p>
            <a:pPr>
              <a:spcBef>
                <a:spcPts val="200"/>
              </a:spcBef>
            </a:pPr>
            <a:r>
              <a:rPr lang="hr-HR" sz="2800" cap="none" dirty="0" smtClean="0">
                <a:effectLst/>
              </a:rPr>
              <a:t>Smanjenje sječe šuma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cap="none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876" y="1845964"/>
            <a:ext cx="4143374" cy="414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23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926" y="1459865"/>
            <a:ext cx="10515600" cy="4351338"/>
          </a:xfrm>
        </p:spPr>
        <p:txBody>
          <a:bodyPr/>
          <a:lstStyle/>
          <a:p>
            <a:r>
              <a:rPr lang="hr-HR" dirty="0" smtClean="0"/>
              <a:t>Štetni su jer su najveći čimbenik globalnog zatopljenja, uzrokuju nadprosječnu količinu padalina, uzrokuju velike suše, pojavljuju se neočekivano niski zimski minimumi vrijednosti temperatura.</a:t>
            </a:r>
          </a:p>
          <a:p>
            <a:endParaRPr lang="hr-HR" dirty="0" smtClean="0"/>
          </a:p>
        </p:txBody>
      </p:sp>
      <p:pic>
        <p:nvPicPr>
          <p:cNvPr id="4" name="Slika 3" descr="Zbog obilnih kiša zatvorene neke ulice u Otočcu | LIKA ...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677" y="3153986"/>
            <a:ext cx="4062269" cy="3046701"/>
          </a:xfrm>
          <a:prstGeom prst="rect">
            <a:avLst/>
          </a:prstGeom>
        </p:spPr>
      </p:pic>
      <p:pic>
        <p:nvPicPr>
          <p:cNvPr id="5" name="Slika 4" descr="Niskotemperaturna fizika – Wikipedij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5726" y="3102612"/>
            <a:ext cx="1614483" cy="3080434"/>
          </a:xfrm>
          <a:prstGeom prst="rect">
            <a:avLst/>
          </a:prstGeom>
        </p:spPr>
      </p:pic>
      <p:pic>
        <p:nvPicPr>
          <p:cNvPr id="6" name="Slika 5" descr="Hay un consenso científico casi total en que el humano ...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1362" y="3153987"/>
            <a:ext cx="2035658" cy="3029059"/>
          </a:xfrm>
          <a:prstGeom prst="rect">
            <a:avLst/>
          </a:prstGeom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1880753" y="307222"/>
            <a:ext cx="8566267" cy="856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dirty="0" smtClean="0"/>
              <a:t>STAKLENIČKI PLINOVI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863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3886" y="1515488"/>
            <a:ext cx="5463797" cy="4314264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0" y="1515488"/>
            <a:ext cx="6239933" cy="5342512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800" b="1" dirty="0"/>
              <a:t>Otpad</a:t>
            </a:r>
            <a:r>
              <a:rPr lang="hr-HR" sz="2800" dirty="0"/>
              <a:t> - stvari koje nam više nisu potrebne. Otpad zapravo ne bi trebao završiti u smeću! Otpad se može ponovno iskoristiti, popraviti ili </a:t>
            </a:r>
            <a:r>
              <a:rPr lang="hr-HR" sz="2800" dirty="0" smtClean="0"/>
              <a:t>reciklirati.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800" b="1" dirty="0" smtClean="0"/>
              <a:t>Smeće</a:t>
            </a:r>
            <a:r>
              <a:rPr lang="hr-HR" sz="2800" dirty="0"/>
              <a:t> - otpad koji odlazi na odlagalište smeća, a često završava i na divljim </a:t>
            </a:r>
            <a:r>
              <a:rPr lang="hr-HR" sz="2800" dirty="0" smtClean="0"/>
              <a:t>deponijima </a:t>
            </a:r>
            <a:r>
              <a:rPr lang="hr-HR" sz="2800" dirty="0"/>
              <a:t>u </a:t>
            </a:r>
            <a:r>
              <a:rPr lang="hr-HR" sz="2800" dirty="0" smtClean="0"/>
              <a:t>prirodi.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800" b="1" dirty="0" smtClean="0"/>
              <a:t>Otpadak</a:t>
            </a:r>
            <a:r>
              <a:rPr lang="hr-HR" sz="2800" dirty="0"/>
              <a:t> - smeće koje je završilo u okolišu.</a:t>
            </a: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880753" y="307222"/>
            <a:ext cx="8566267" cy="856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dirty="0" smtClean="0"/>
              <a:t>GOSPODARENJE OTPADOM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2660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0980" y="1231785"/>
            <a:ext cx="5092906" cy="942086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latin typeface="Bell MT" panose="02020503060305020303" pitchFamily="18" charset="0"/>
              </a:rPr>
              <a:t>Reciklaža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9" name="Rezervirano mjesto slike 8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11955" y="4066674"/>
            <a:ext cx="3156254" cy="2492207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44299" y="1865734"/>
            <a:ext cx="10572881" cy="4824626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800" dirty="0"/>
              <a:t>Reciklaža je proces izdvajanja materijala iz otpada i njegovo ponovno korištenje u iste ili slične svrhe.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800" dirty="0"/>
              <a:t>Primjeri za reciklažu u svakodnevnom životu su:</a:t>
            </a:r>
            <a:br>
              <a:rPr lang="hr-HR" sz="2800" dirty="0"/>
            </a:br>
            <a:r>
              <a:rPr lang="hr-HR" sz="2800" dirty="0"/>
              <a:t>– poklanjanje odjeće koja se ne koristi (bolje i korisnije nego da se odjeća baca</a:t>
            </a:r>
            <a:r>
              <a:rPr lang="hr-HR" sz="2800" dirty="0" smtClean="0"/>
              <a:t>),</a:t>
            </a: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/>
              <a:t>– pravljenje komposta od organskih ostataka itd.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800" dirty="0"/>
              <a:t>Reciklaža ima tri osnovna principa (RRR):</a:t>
            </a:r>
          </a:p>
          <a:p>
            <a:pPr marL="1173163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2800" dirty="0"/>
              <a:t>R – reduce – </a:t>
            </a:r>
            <a:r>
              <a:rPr lang="pt-BR" sz="2800" dirty="0" smtClean="0"/>
              <a:t>smanjiti</a:t>
            </a:r>
            <a:endParaRPr lang="hr-HR" sz="2800" dirty="0" smtClean="0"/>
          </a:p>
          <a:p>
            <a:pPr marL="1173163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2800" dirty="0" smtClean="0"/>
              <a:t>R </a:t>
            </a:r>
            <a:r>
              <a:rPr lang="pt-BR" sz="2800" dirty="0"/>
              <a:t>– reuse – ponovo </a:t>
            </a:r>
            <a:r>
              <a:rPr lang="pt-BR" sz="2800" dirty="0" smtClean="0"/>
              <a:t>koristiti</a:t>
            </a:r>
            <a:endParaRPr lang="hr-HR" sz="2800" dirty="0" smtClean="0"/>
          </a:p>
          <a:p>
            <a:pPr marL="1173163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2800" dirty="0" smtClean="0"/>
              <a:t>R </a:t>
            </a:r>
            <a:r>
              <a:rPr lang="pt-BR" sz="2800" dirty="0"/>
              <a:t>– recycle – reciklirati.</a:t>
            </a:r>
            <a:endParaRPr lang="hr-HR" sz="2800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1880753" y="307222"/>
            <a:ext cx="8566267" cy="856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dirty="0" smtClean="0"/>
              <a:t>GOSPODARENJE OTPADOM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55527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385012" y="1636295"/>
            <a:ext cx="5125451" cy="445168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</a:pPr>
            <a:r>
              <a:rPr lang="hr-HR" dirty="0"/>
              <a:t>Ugljična neutralnost je ravnoteža između emisije ugljika i njegove apsorpcije iz atmosfere u ponore ugljika.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</a:pPr>
            <a:r>
              <a:rPr lang="hr-HR" dirty="0"/>
              <a:t>Prelazak na klimatski neutralno gospodarstvo gorući je izazov i prilika za izgradnju bolje budućnosti za sve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72" y="2100210"/>
            <a:ext cx="5536660" cy="3097432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1880753" y="307222"/>
            <a:ext cx="8566267" cy="856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dirty="0"/>
              <a:t>KLIMATSKA NEUTRALNOST</a:t>
            </a:r>
          </a:p>
        </p:txBody>
      </p:sp>
    </p:spTree>
    <p:extLst>
      <p:ext uri="{BB962C8B-B14F-4D97-AF65-F5344CB8AC3E}">
        <p14:creationId xmlns:p14="http://schemas.microsoft.com/office/powerpoint/2010/main" val="358466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4864988" y="1444686"/>
            <a:ext cx="7327012" cy="517268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</a:pPr>
            <a:r>
              <a:rPr lang="hr-HR" dirty="0"/>
              <a:t>EU želi postati klimatski neutralan do 2050., odnosno postati gospodarstvo s nultom neto stopom emisija stakleničkih plinova.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</a:pPr>
            <a:r>
              <a:rPr lang="hr-HR" dirty="0"/>
              <a:t>EU može predvoditi taj proces ulaganjem u zelenu i digitalnu tranziciju, osnaživanjem građana i građanki te usklađivanjem mjera u ključnim područjima kao što su okoliš, energetika, promet, poljoprivreda, industrijska politika, financije i istraživanje.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33" y="3697939"/>
            <a:ext cx="4109662" cy="23178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33" y="1444686"/>
            <a:ext cx="4042479" cy="1972282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1880753" y="307222"/>
            <a:ext cx="8566267" cy="856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dirty="0"/>
              <a:t>KLIMATSKA NEUTRALNOST</a:t>
            </a:r>
          </a:p>
        </p:txBody>
      </p:sp>
    </p:spTree>
    <p:extLst>
      <p:ext uri="{BB962C8B-B14F-4D97-AF65-F5344CB8AC3E}">
        <p14:creationId xmlns:p14="http://schemas.microsoft.com/office/powerpoint/2010/main" val="687922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904" y="1563619"/>
            <a:ext cx="5472400" cy="3769855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97831" y="1736124"/>
            <a:ext cx="4981073" cy="3424843"/>
          </a:xfrm>
        </p:spPr>
        <p:txBody>
          <a:bodyPr>
            <a:no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800" dirty="0"/>
              <a:t>Šumama </a:t>
            </a:r>
            <a:r>
              <a:rPr lang="hr-HR" sz="2800" dirty="0" smtClean="0"/>
              <a:t>prijeti</a:t>
            </a:r>
            <a:br>
              <a:rPr lang="hr-HR" sz="2800" dirty="0" smtClean="0"/>
            </a:br>
            <a:r>
              <a:rPr lang="hr-HR" sz="2800" dirty="0" smtClean="0"/>
              <a:t>prekomjerna </a:t>
            </a:r>
            <a:r>
              <a:rPr lang="hr-HR" sz="2800" dirty="0"/>
              <a:t>sječa.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800" dirty="0"/>
              <a:t>Šume pružaju važna staništa za </a:t>
            </a:r>
            <a:r>
              <a:rPr lang="hr-HR" sz="2800" dirty="0" smtClean="0"/>
              <a:t>bio raznolikost </a:t>
            </a:r>
            <a:r>
              <a:rPr lang="hr-HR" sz="2800" dirty="0"/>
              <a:t>i ključne usluge poput pročišćivanja vode te održavaju život 1,6 milijardi ljudi na </a:t>
            </a:r>
            <a:r>
              <a:rPr lang="hr-HR" sz="2800" dirty="0" smtClean="0"/>
              <a:t>svijetu.</a:t>
            </a:r>
            <a:endParaRPr lang="hr-HR" sz="2800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880753" y="307222"/>
            <a:ext cx="8566267" cy="856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dirty="0" smtClean="0"/>
              <a:t>SJEČA ŠUMA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72721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768" y="1710363"/>
            <a:ext cx="6018004" cy="3747725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47990" y="1882645"/>
            <a:ext cx="5630778" cy="3819041"/>
          </a:xfrm>
        </p:spPr>
        <p:txBody>
          <a:bodyPr>
            <a:no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800" dirty="0"/>
              <a:t>Zaštita šuma učinkovita je mjera protiv globalnog zagrijavanja i gubitka dragocjenih usluga ekosustava.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800" dirty="0"/>
              <a:t>Istodobno, šumama prijeti pretjerano </a:t>
            </a:r>
            <a:r>
              <a:rPr lang="hr-HR" sz="2800" dirty="0" smtClean="0"/>
              <a:t>krčenje. </a:t>
            </a:r>
            <a:r>
              <a:rPr lang="hr-HR" sz="2800" dirty="0"/>
              <a:t>Godišnje se uništi 13 milijuna hektara šuma. </a:t>
            </a: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880753" y="307222"/>
            <a:ext cx="8566267" cy="856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dirty="0" smtClean="0"/>
              <a:t>SJEČA ŠUMA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75258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15885" y="1695796"/>
            <a:ext cx="5675841" cy="4933604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800" dirty="0" smtClean="0"/>
              <a:t>Dan </a:t>
            </a:r>
            <a:r>
              <a:rPr lang="hr-HR" sz="2800" dirty="0"/>
              <a:t>ekološkog duga je izračunati datum </a:t>
            </a:r>
            <a:r>
              <a:rPr lang="hr-HR" sz="2800" dirty="0" smtClean="0"/>
              <a:t>na koji</a:t>
            </a:r>
            <a:r>
              <a:rPr lang="hr-HR" sz="2800" dirty="0"/>
              <a:t> potrošnja resursa čovječanstva za tu </a:t>
            </a:r>
            <a:r>
              <a:rPr lang="hr-HR" sz="2800" dirty="0" smtClean="0"/>
              <a:t>godinu premašuje sposobnost Zemlje da te godine obnovi te resurse.</a:t>
            </a:r>
            <a:endParaRPr lang="hr-HR" sz="2800" dirty="0"/>
          </a:p>
          <a:p>
            <a:pPr marL="457200" indent="-457200" algn="l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800" dirty="0" smtClean="0"/>
              <a:t>U </a:t>
            </a:r>
            <a:r>
              <a:rPr lang="hr-HR" sz="2800" dirty="0"/>
              <a:t>2020. izračunati dan prekoračenja pao je na </a:t>
            </a:r>
            <a:r>
              <a:rPr lang="hr-HR" sz="2800" dirty="0" smtClean="0"/>
              <a:t>22. kolovoz </a:t>
            </a:r>
            <a:r>
              <a:rPr lang="hr-HR" sz="2800" spc="-100" dirty="0"/>
              <a:t>(više od tri tjedna kasnije od 2019.) </a:t>
            </a:r>
            <a:r>
              <a:rPr lang="hr-HR" sz="2800" dirty="0"/>
              <a:t>zbog </a:t>
            </a:r>
            <a:r>
              <a:rPr lang="hr-HR" sz="2800" dirty="0" smtClean="0"/>
              <a:t>korona virusa.</a:t>
            </a:r>
            <a:endParaRPr lang="hr-HR" sz="2800" dirty="0"/>
          </a:p>
        </p:txBody>
      </p:sp>
      <p:sp>
        <p:nvSpPr>
          <p:cNvPr id="8" name="Podnaslov 2"/>
          <p:cNvSpPr txBox="1">
            <a:spLocks/>
          </p:cNvSpPr>
          <p:nvPr/>
        </p:nvSpPr>
        <p:spPr>
          <a:xfrm>
            <a:off x="5592398" y="2715360"/>
            <a:ext cx="10221641" cy="1357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dirty="0" smtClean="0"/>
          </a:p>
          <a:p>
            <a:pPr algn="l"/>
            <a:r>
              <a:rPr lang="hr-HR" dirty="0" smtClean="0"/>
              <a:t> </a:t>
            </a:r>
          </a:p>
          <a:p>
            <a:pPr algn="l"/>
            <a:endParaRPr lang="hr-HR" dirty="0" smtClean="0"/>
          </a:p>
          <a:p>
            <a:pPr algn="l"/>
            <a:endParaRPr lang="hr-HR" dirty="0" smtClean="0"/>
          </a:p>
          <a:p>
            <a:pPr algn="l"/>
            <a:endParaRPr lang="hr-HR" dirty="0" smtClean="0"/>
          </a:p>
          <a:p>
            <a:pPr algn="l"/>
            <a:endParaRPr lang="hr-HR" dirty="0"/>
          </a:p>
        </p:txBody>
      </p:sp>
      <p:pic>
        <p:nvPicPr>
          <p:cNvPr id="9" name="Picture 2" descr="BOK č. 2: Pálenice nemajú čo páliť, globálne otepľovanie škodí aj káve -  Blog o ká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7011" y="2008617"/>
            <a:ext cx="5550619" cy="345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1880753" y="307222"/>
            <a:ext cx="8566267" cy="856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dirty="0" smtClean="0"/>
              <a:t>DAN EKOLOŠKOG DUGA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49900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77516" y="1440614"/>
            <a:ext cx="5442284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</a:pPr>
            <a:r>
              <a:rPr lang="hr-HR" b="1" dirty="0" smtClean="0"/>
              <a:t>Dan ekološkog duga EU:</a:t>
            </a:r>
            <a:br>
              <a:rPr lang="hr-HR" b="1" dirty="0" smtClean="0"/>
            </a:br>
            <a:r>
              <a:rPr lang="hr-HR" dirty="0" smtClean="0"/>
              <a:t>Život iznad granica </a:t>
            </a:r>
            <a:r>
              <a:rPr lang="hr-HR" dirty="0"/>
              <a:t>priroda, nastalom u </a:t>
            </a:r>
            <a:r>
              <a:rPr lang="hr-HR" dirty="0" smtClean="0"/>
              <a:t>suradnji s</a:t>
            </a:r>
            <a:r>
              <a:rPr lang="hr-HR" dirty="0"/>
              <a:t> Global Footprint Networkom, 2019.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</a:pPr>
            <a:r>
              <a:rPr lang="hr-HR" dirty="0" smtClean="0"/>
              <a:t>Čovječanstvo </a:t>
            </a:r>
            <a:r>
              <a:rPr lang="hr-HR" dirty="0"/>
              <a:t>bi iscrpilo sve </a:t>
            </a:r>
            <a:r>
              <a:rPr lang="hr-HR" dirty="0" smtClean="0"/>
              <a:t>prirodne resurse </a:t>
            </a:r>
            <a:r>
              <a:rPr lang="hr-HR" dirty="0"/>
              <a:t>Zemlje kada bi svi </a:t>
            </a:r>
            <a:r>
              <a:rPr lang="hr-HR" dirty="0" smtClean="0"/>
              <a:t>stanovnici svijeta </a:t>
            </a:r>
            <a:r>
              <a:rPr lang="hr-HR" dirty="0"/>
              <a:t>živjeli poput stanovnika </a:t>
            </a:r>
            <a:r>
              <a:rPr lang="hr-HR" dirty="0" smtClean="0"/>
              <a:t>Europske </a:t>
            </a:r>
            <a:r>
              <a:rPr lang="hr-HR" dirty="0"/>
              <a:t>unije.</a:t>
            </a:r>
          </a:p>
        </p:txBody>
      </p:sp>
      <p:pic>
        <p:nvPicPr>
          <p:cNvPr id="2050" name="Picture 2" descr="Trošimo resurse za 2 planeta - Večernji.h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4589" y="3751574"/>
            <a:ext cx="3047472" cy="204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5558589" y="1440614"/>
            <a:ext cx="6272001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800" dirty="0"/>
              <a:t>Ovisimo o prirodi zbog svega što </a:t>
            </a:r>
            <a:r>
              <a:rPr lang="hr-HR" sz="2800" dirty="0" smtClean="0"/>
              <a:t>nam pruža</a:t>
            </a:r>
            <a:r>
              <a:rPr lang="hr-HR" sz="2800" dirty="0"/>
              <a:t>: hranu, drvo, obradive površine i </a:t>
            </a:r>
            <a:r>
              <a:rPr lang="hr-HR" sz="2800" dirty="0" smtClean="0"/>
              <a:t>one za </a:t>
            </a:r>
            <a:r>
              <a:rPr lang="hr-HR" sz="2800" dirty="0"/>
              <a:t>izgradnju, a u konačnici i nimalo </a:t>
            </a:r>
            <a:r>
              <a:rPr lang="hr-HR" sz="2800" dirty="0" smtClean="0"/>
              <a:t>manje važno </a:t>
            </a:r>
            <a:r>
              <a:rPr lang="hr-HR" sz="2800" dirty="0"/>
              <a:t>– apsorbira ugljik. </a:t>
            </a:r>
          </a:p>
        </p:txBody>
      </p:sp>
      <p:pic>
        <p:nvPicPr>
          <p:cNvPr id="2052" name="Picture 4" descr="Global Footprint Network | Linked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4416" y="3652342"/>
            <a:ext cx="2094086" cy="209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1880753" y="307222"/>
            <a:ext cx="8566267" cy="856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dirty="0" smtClean="0"/>
              <a:t>DAN EKOLOŠKOG DUGA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30451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714"/>
            </a:gs>
            <a:gs pos="67000">
              <a:srgbClr val="32599E"/>
            </a:gs>
            <a:gs pos="83000">
              <a:srgbClr val="2E5292"/>
            </a:gs>
            <a:gs pos="100000">
              <a:schemeClr val="accent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5647765" y="1830074"/>
            <a:ext cx="6060142" cy="1325563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rgbClr val="FFFF00"/>
                </a:solidFill>
              </a:rPr>
              <a:t>Povodom Dana planeta </a:t>
            </a:r>
            <a:r>
              <a:rPr lang="hr-HR" sz="3600" b="1" smtClean="0">
                <a:solidFill>
                  <a:srgbClr val="FFFF00"/>
                </a:solidFill>
              </a:rPr>
              <a:t>Zemlje 22. </a:t>
            </a:r>
            <a:r>
              <a:rPr lang="hr-HR" sz="3600" b="1" dirty="0" smtClean="0">
                <a:solidFill>
                  <a:srgbClr val="FFFF00"/>
                </a:solidFill>
              </a:rPr>
              <a:t>travnja 2021.</a:t>
            </a:r>
            <a:endParaRPr lang="hr-HR" sz="3600" b="1" dirty="0">
              <a:solidFill>
                <a:srgbClr val="FFFF00"/>
              </a:solidFill>
            </a:endParaRPr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>
          <a:xfrm>
            <a:off x="6210300" y="3560790"/>
            <a:ext cx="4532405" cy="20593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hr-HR" sz="1600" dirty="0" smtClean="0">
              <a:effectLst/>
            </a:endParaRPr>
          </a:p>
          <a:p>
            <a:pPr marL="0" indent="0" algn="ctr">
              <a:spcBef>
                <a:spcPts val="200"/>
              </a:spcBef>
              <a:buNone/>
            </a:pPr>
            <a:r>
              <a:rPr lang="hr-HR" sz="2800" b="1" cap="none" dirty="0" smtClean="0">
                <a:solidFill>
                  <a:srgbClr val="FFFF00"/>
                </a:solidFill>
                <a:effectLst/>
              </a:rPr>
              <a:t>8.c razred</a:t>
            </a:r>
          </a:p>
          <a:p>
            <a:pPr marL="0" indent="0" algn="ctr">
              <a:spcBef>
                <a:spcPts val="200"/>
              </a:spcBef>
              <a:buNone/>
            </a:pPr>
            <a:r>
              <a:rPr lang="hr-HR" sz="2800" b="1" cap="none" dirty="0" smtClean="0">
                <a:solidFill>
                  <a:srgbClr val="FFFF00"/>
                </a:solidFill>
                <a:effectLst/>
              </a:rPr>
              <a:t>Osnovna škola braće Radić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cap="none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47" y="1225737"/>
            <a:ext cx="5024718" cy="502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01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256208"/>
            <a:ext cx="10364451" cy="1154315"/>
          </a:xfrm>
        </p:spPr>
        <p:txBody>
          <a:bodyPr/>
          <a:lstStyle/>
          <a:p>
            <a:pPr algn="ctr"/>
            <a:r>
              <a:rPr lang="hr-H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OBNOVLJIVI IZVORI ENERGIJE</a:t>
            </a:r>
            <a:endParaRPr lang="hr-H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592979" y="1204282"/>
            <a:ext cx="5480017" cy="3424107"/>
          </a:xfrm>
        </p:spPr>
        <p:txBody>
          <a:bodyPr>
            <a:normAutofit/>
          </a:bodyPr>
          <a:lstStyle/>
          <a:p>
            <a:endParaRPr lang="hr-HR" sz="1600" dirty="0" smtClean="0">
              <a:effectLst/>
            </a:endParaRPr>
          </a:p>
          <a:p>
            <a:r>
              <a:rPr lang="hr-HR" dirty="0"/>
              <a:t>Obnovljivi izvori energije su izvori energije koji se dobivaju iz prirode te se mogu obnavljati; danas se sve više koriste zbog svoje neškodljivosti prema okolišu. </a:t>
            </a:r>
          </a:p>
          <a:p>
            <a:r>
              <a:rPr lang="hr-HR" dirty="0"/>
              <a:t>Najčešće se koriste energije vjetra, sunca i vode.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283" y="1588727"/>
            <a:ext cx="5142235" cy="385667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759" y="4358795"/>
            <a:ext cx="4238445" cy="217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65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sz="quarter" idx="14"/>
          </p:nvPr>
        </p:nvSpPr>
        <p:spPr>
          <a:xfrm>
            <a:off x="670560" y="1770612"/>
            <a:ext cx="6416040" cy="4698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 smtClean="0">
                <a:latin typeface="Bell MT" panose="02020503060305020303" pitchFamily="18" charset="0"/>
              </a:rPr>
              <a:t>ENERGIJA VJETRA</a:t>
            </a:r>
          </a:p>
          <a:p>
            <a:pPr marL="0" indent="0">
              <a:buNone/>
            </a:pPr>
            <a:endParaRPr lang="hr-HR" sz="800" dirty="0" smtClean="0">
              <a:latin typeface="Bell MT" panose="02020503060305020303" pitchFamily="18" charset="0"/>
            </a:endParaRPr>
          </a:p>
          <a:p>
            <a:r>
              <a:rPr lang="pt-BR" dirty="0"/>
              <a:t>Za proizvodnju </a:t>
            </a:r>
            <a:r>
              <a:rPr lang="hr-HR" dirty="0" smtClean="0"/>
              <a:t>električne </a:t>
            </a:r>
            <a:r>
              <a:rPr lang="pt-BR" dirty="0" smtClean="0"/>
              <a:t>energije </a:t>
            </a:r>
            <a:r>
              <a:rPr lang="pt-BR" dirty="0"/>
              <a:t>danas se najviše koriste vjetroturbine s </a:t>
            </a:r>
            <a:r>
              <a:rPr lang="pt-BR" dirty="0" smtClean="0"/>
              <a:t>horizontalno</a:t>
            </a:r>
            <a:r>
              <a:rPr lang="hr-HR" dirty="0" smtClean="0"/>
              <a:t>m</a:t>
            </a:r>
            <a:r>
              <a:rPr lang="pt-BR" dirty="0" smtClean="0"/>
              <a:t> osi</a:t>
            </a:r>
            <a:r>
              <a:rPr lang="hr-HR" dirty="0" smtClean="0"/>
              <a:t>.</a:t>
            </a:r>
            <a:endParaRPr lang="hr-HR" dirty="0"/>
          </a:p>
          <a:p>
            <a:r>
              <a:rPr lang="hr-HR" dirty="0"/>
              <a:t>Glavni nedostaci korištenja </a:t>
            </a:r>
            <a:r>
              <a:rPr lang="hr-HR" dirty="0" smtClean="0"/>
              <a:t>vjetroturbina </a:t>
            </a:r>
            <a:r>
              <a:rPr lang="hr-HR" dirty="0"/>
              <a:t>se prije svega očituju kroz vizualno zagađenje okoliša te buku koju proizvode u neposrednoj </a:t>
            </a:r>
            <a:r>
              <a:rPr lang="hr-HR" dirty="0" smtClean="0"/>
              <a:t>okolini.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553" y="1194564"/>
            <a:ext cx="3789878" cy="240461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553" y="3892587"/>
            <a:ext cx="3945674" cy="2304775"/>
          </a:xfrm>
          <a:prstGeom prst="rect">
            <a:avLst/>
          </a:prstGeom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913776" y="308478"/>
            <a:ext cx="10364451" cy="886086"/>
          </a:xfrm>
        </p:spPr>
        <p:txBody>
          <a:bodyPr/>
          <a:lstStyle/>
          <a:p>
            <a:pPr algn="ctr"/>
            <a:r>
              <a:rPr lang="hr-H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OBNOVLJIVI IZVORI ENERGIJE</a:t>
            </a:r>
            <a:endParaRPr lang="hr-H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95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13773" y="1264161"/>
            <a:ext cx="4285697" cy="728661"/>
          </a:xfrm>
        </p:spPr>
        <p:txBody>
          <a:bodyPr/>
          <a:lstStyle/>
          <a:p>
            <a:r>
              <a:rPr lang="hr-HR" sz="3200" b="1" dirty="0" smtClean="0">
                <a:latin typeface="Bell MT" panose="02020503060305020303" pitchFamily="18" charset="0"/>
              </a:rPr>
              <a:t>ENERGIJA VODE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15"/>
          </p:nvPr>
        </p:nvSpPr>
        <p:spPr>
          <a:xfrm>
            <a:off x="913773" y="2195105"/>
            <a:ext cx="6355707" cy="4515416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800" dirty="0"/>
              <a:t>Energija vode je najznačajniji i ekonomski najkonkurentniji obnovljivi izvor </a:t>
            </a:r>
            <a:r>
              <a:rPr lang="hr-HR" sz="2800" dirty="0" smtClean="0"/>
              <a:t>energije.</a:t>
            </a:r>
            <a:endParaRPr lang="hr-HR" sz="2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800" dirty="0"/>
              <a:t> Ne može se koristiti posvuda jer pretpostavlja raspolaganje  velikim količinama brze tekuće vode kroz cijelu </a:t>
            </a:r>
            <a:r>
              <a:rPr lang="hr-HR" sz="2800" dirty="0" smtClean="0"/>
              <a:t>godinu.</a:t>
            </a:r>
            <a:endParaRPr lang="hr-HR" sz="2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800" dirty="0"/>
              <a:t> Radi osiguravanja rada hidroelektrana kroz cijelu godinu na rijekama </a:t>
            </a:r>
            <a:r>
              <a:rPr lang="hr-HR" sz="2800" dirty="0" smtClean="0"/>
              <a:t>se grade</a:t>
            </a:r>
            <a:r>
              <a:rPr lang="hr-HR" sz="2800" dirty="0"/>
              <a:t> </a:t>
            </a:r>
            <a:r>
              <a:rPr lang="hr-HR" sz="2800" dirty="0" smtClean="0"/>
              <a:t>brane </a:t>
            </a:r>
            <a:r>
              <a:rPr lang="hr-HR" sz="2800" dirty="0"/>
              <a:t>i akumulacijska jezera, </a:t>
            </a:r>
            <a:r>
              <a:rPr lang="hr-HR" sz="2800" dirty="0" smtClean="0"/>
              <a:t>što znatno</a:t>
            </a:r>
            <a:r>
              <a:rPr lang="hr-HR" sz="2800" dirty="0"/>
              <a:t> povećava cijenu </a:t>
            </a:r>
            <a:r>
              <a:rPr lang="hr-HR" sz="2800" dirty="0" smtClean="0"/>
              <a:t>postrojenja.</a:t>
            </a:r>
            <a:endParaRPr lang="hr-HR" sz="2800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8714" y="3788832"/>
            <a:ext cx="4259027" cy="2483075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480" y="1462322"/>
            <a:ext cx="4268261" cy="1894341"/>
          </a:xfrm>
          <a:prstGeom prst="rect">
            <a:avLst/>
          </a:prstGeom>
        </p:spPr>
      </p:pic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913776" y="308478"/>
            <a:ext cx="10364451" cy="886086"/>
          </a:xfrm>
        </p:spPr>
        <p:txBody>
          <a:bodyPr/>
          <a:lstStyle/>
          <a:p>
            <a:pPr algn="ctr"/>
            <a:r>
              <a:rPr lang="hr-H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OBNOVLJIVI IZVORI ENERGIJE</a:t>
            </a:r>
            <a:endParaRPr lang="hr-H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417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256116" y="1097279"/>
            <a:ext cx="4133504" cy="737623"/>
          </a:xfrm>
        </p:spPr>
        <p:txBody>
          <a:bodyPr/>
          <a:lstStyle/>
          <a:p>
            <a:pPr algn="l"/>
            <a:r>
              <a:rPr lang="hr-HR" sz="3200" b="1" dirty="0" smtClean="0">
                <a:latin typeface="Bell MT" panose="02020503060305020303" pitchFamily="18" charset="0"/>
              </a:rPr>
              <a:t>ENERGIJA SUNCA</a:t>
            </a:r>
            <a:endParaRPr lang="hr-HR" sz="3200" b="1" dirty="0">
              <a:latin typeface="Bell MT" panose="02020503060305020303" pitchFamily="18" charset="0"/>
            </a:endParaRPr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half" idx="16"/>
          </p:nvPr>
        </p:nvSpPr>
        <p:spPr>
          <a:xfrm>
            <a:off x="5532120" y="1983364"/>
            <a:ext cx="6278880" cy="4463156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800" dirty="0">
                <a:effectLst/>
              </a:rPr>
              <a:t>Načini korištenja sunčeve energije se mogu podijeliti na </a:t>
            </a:r>
            <a:r>
              <a:rPr lang="hr-HR" sz="2800" dirty="0" smtClean="0">
                <a:effectLst/>
              </a:rPr>
              <a:t>pasivne i aktivne.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800" dirty="0" smtClean="0">
                <a:effectLst/>
              </a:rPr>
              <a:t>Sunčeva </a:t>
            </a:r>
            <a:r>
              <a:rPr lang="hr-HR" sz="2800" dirty="0">
                <a:effectLst/>
              </a:rPr>
              <a:t>energija se aktivno prikuplja uz pomoć sunčevih (solarnih) </a:t>
            </a:r>
            <a:r>
              <a:rPr lang="hr-HR" sz="2800" dirty="0" smtClean="0">
                <a:effectLst/>
              </a:rPr>
              <a:t>kolektora.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800" dirty="0">
                <a:effectLst/>
              </a:rPr>
              <a:t>Fotonaponske ćelije pretvaraju energiju sunčevog zračenja u </a:t>
            </a:r>
            <a:r>
              <a:rPr lang="hr-HR" sz="2800" dirty="0" smtClean="0">
                <a:effectLst/>
              </a:rPr>
              <a:t>električnu energiju.</a:t>
            </a:r>
            <a:endParaRPr lang="hr-HR" sz="2800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750" y="4221885"/>
            <a:ext cx="3707726" cy="2224635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90" y="1631823"/>
            <a:ext cx="3246370" cy="2165729"/>
          </a:xfrm>
          <a:prstGeom prst="rect">
            <a:avLst/>
          </a:prstGeom>
        </p:spPr>
      </p:pic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913776" y="308478"/>
            <a:ext cx="10364451" cy="886086"/>
          </a:xfrm>
        </p:spPr>
        <p:txBody>
          <a:bodyPr/>
          <a:lstStyle/>
          <a:p>
            <a:pPr algn="ctr"/>
            <a:r>
              <a:rPr lang="hr-H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OBNOVLJIVI IZVORI ENERGIJE</a:t>
            </a:r>
            <a:endParaRPr lang="hr-H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912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913774" y="1540321"/>
            <a:ext cx="4686925" cy="737623"/>
          </a:xfrm>
        </p:spPr>
        <p:txBody>
          <a:bodyPr/>
          <a:lstStyle/>
          <a:p>
            <a:pPr algn="l"/>
            <a:r>
              <a:rPr lang="hr-HR" sz="3200" b="1" dirty="0" smtClean="0">
                <a:latin typeface="Bell MT" panose="02020503060305020303" pitchFamily="18" charset="0"/>
              </a:rPr>
              <a:t>ENERGIJA BIOMASE</a:t>
            </a:r>
            <a:endParaRPr lang="hr-HR" sz="3200" b="1" dirty="0">
              <a:latin typeface="Bell MT" panose="02020503060305020303" pitchFamily="18" charset="0"/>
            </a:endParaRPr>
          </a:p>
        </p:txBody>
      </p:sp>
      <p:sp>
        <p:nvSpPr>
          <p:cNvPr id="8" name="Rezervirano mjesto teksta 7"/>
          <p:cNvSpPr>
            <a:spLocks noGrp="1"/>
          </p:cNvSpPr>
          <p:nvPr>
            <p:ph type="body" sz="half" idx="17"/>
          </p:nvPr>
        </p:nvSpPr>
        <p:spPr>
          <a:xfrm>
            <a:off x="913774" y="2623701"/>
            <a:ext cx="4686925" cy="3938374"/>
          </a:xfrm>
        </p:spPr>
        <p:txBody>
          <a:bodyPr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hr-HR" sz="2800" dirty="0">
                <a:effectLst/>
              </a:rPr>
              <a:t>Posljednjih godina sve više sazrijeva spoznaja, kako na lokalnom tako i na globalnom planu o dobrobiti dobivanja toplinske energije iz </a:t>
            </a:r>
            <a:r>
              <a:rPr lang="hr-HR" sz="2800" dirty="0" smtClean="0">
                <a:effectLst/>
              </a:rPr>
              <a:t>biomase.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hr-HR" sz="2800" dirty="0" smtClean="0">
                <a:effectLst/>
              </a:rPr>
              <a:t> </a:t>
            </a:r>
            <a:r>
              <a:rPr lang="hr-HR" sz="2800" dirty="0">
                <a:effectLst/>
              </a:rPr>
              <a:t>Između različitih vrsta biomase drvna ima najširu </a:t>
            </a:r>
            <a:r>
              <a:rPr lang="hr-HR" sz="2800" dirty="0" smtClean="0">
                <a:effectLst/>
              </a:rPr>
              <a:t>primjenu.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1540321"/>
            <a:ext cx="3962399" cy="2644328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820" y="3925427"/>
            <a:ext cx="3718555" cy="2636648"/>
          </a:xfrm>
          <a:prstGeom prst="rect">
            <a:avLst/>
          </a:prstGeom>
        </p:spPr>
      </p:pic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913776" y="399918"/>
            <a:ext cx="10364451" cy="886086"/>
          </a:xfrm>
        </p:spPr>
        <p:txBody>
          <a:bodyPr/>
          <a:lstStyle/>
          <a:p>
            <a:pPr algn="ctr"/>
            <a:r>
              <a:rPr lang="hr-H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OBNOVLJIVI IZVORI ENERGIJE</a:t>
            </a:r>
            <a:endParaRPr lang="hr-H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14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80753" y="307222"/>
            <a:ext cx="8566267" cy="85649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r-HR" sz="4400" dirty="0" smtClean="0"/>
              <a:t>EMISIJA UGLJIČNOG DIOKSIDA (CO</a:t>
            </a:r>
            <a:r>
              <a:rPr lang="hr-HR" sz="4400" baseline="-25000" dirty="0" smtClean="0"/>
              <a:t>2</a:t>
            </a:r>
            <a:r>
              <a:rPr lang="hr-HR" sz="4400" dirty="0" smtClean="0"/>
              <a:t>)</a:t>
            </a:r>
            <a:endParaRPr lang="hr-HR" sz="4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46305" y="1922930"/>
            <a:ext cx="7655605" cy="4305818"/>
          </a:xfrm>
        </p:spPr>
        <p:txBody>
          <a:bodyPr>
            <a:normAutofit fontScale="40000" lnSpcReduction="20000"/>
          </a:bodyPr>
          <a:lstStyle/>
          <a:p>
            <a:pPr marL="457200" indent="-4572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7000" dirty="0"/>
              <a:t>Jedan je od najvećih svjetskih </a:t>
            </a:r>
            <a:r>
              <a:rPr lang="hr-HR" sz="7000" dirty="0" smtClean="0"/>
              <a:t>problema.</a:t>
            </a:r>
            <a:endParaRPr lang="hr-HR" sz="7000" dirty="0"/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7000" dirty="0"/>
              <a:t>Koncentracija ugljičnog dioksida u </a:t>
            </a:r>
            <a:r>
              <a:rPr lang="hr-HR" sz="7000" dirty="0" smtClean="0"/>
              <a:t>zraku</a:t>
            </a:r>
            <a:br>
              <a:rPr lang="hr-HR" sz="7000" dirty="0" smtClean="0"/>
            </a:br>
            <a:r>
              <a:rPr lang="hr-HR" sz="7000" dirty="0" smtClean="0"/>
              <a:t>iznosi </a:t>
            </a:r>
            <a:r>
              <a:rPr lang="hr-HR" sz="7000" dirty="0"/>
              <a:t>0,03% </a:t>
            </a:r>
            <a:r>
              <a:rPr lang="hr-HR" sz="7000" dirty="0" smtClean="0"/>
              <a:t>volumena.</a:t>
            </a:r>
            <a:endParaRPr lang="hr-HR" sz="7000" dirty="0"/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7000" dirty="0"/>
              <a:t>Promet je odgovoran za 25% emisija </a:t>
            </a:r>
            <a:r>
              <a:rPr lang="hr-HR" sz="7000" dirty="0" smtClean="0"/>
              <a:t>CO2.</a:t>
            </a:r>
            <a:endParaRPr lang="hr-HR" sz="7000" dirty="0"/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7000" dirty="0"/>
              <a:t>Prosječan automobil godišnje </a:t>
            </a:r>
            <a:r>
              <a:rPr lang="hr-HR" sz="7000" dirty="0" smtClean="0"/>
              <a:t>ispušta</a:t>
            </a:r>
            <a:br>
              <a:rPr lang="hr-HR" sz="7000" dirty="0" smtClean="0"/>
            </a:br>
            <a:r>
              <a:rPr lang="hr-HR" sz="7000" dirty="0" smtClean="0"/>
              <a:t>toliko </a:t>
            </a:r>
            <a:r>
              <a:rPr lang="hr-HR" sz="7000" dirty="0"/>
              <a:t>CO2 koliko je i sam </a:t>
            </a:r>
            <a:r>
              <a:rPr lang="hr-HR" sz="7000" dirty="0" smtClean="0"/>
              <a:t>težak.</a:t>
            </a:r>
            <a:endParaRPr lang="hr-HR" sz="7000" dirty="0"/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7000" dirty="0"/>
              <a:t>Za jedan sat vožnje autocestom brzinom 130 km/h potroši se isto toliko kisika koliko jedan čovjek potroši u deset dana za </a:t>
            </a:r>
            <a:r>
              <a:rPr lang="hr-HR" sz="7000" dirty="0" smtClean="0"/>
              <a:t>disanje.</a:t>
            </a:r>
            <a:endParaRPr lang="hr-HR" sz="7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442" y="1711218"/>
            <a:ext cx="4214874" cy="281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98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68680" y="1246909"/>
            <a:ext cx="6416495" cy="50576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</a:pPr>
            <a:r>
              <a:rPr lang="hr-HR" dirty="0"/>
              <a:t>S ciljem smanjenja emisije CO2 i drugih stakleničkih plinova mnogi europski gradovi već godinama obilježavaju Europski tjedan </a:t>
            </a:r>
            <a:r>
              <a:rPr lang="hr-HR" dirty="0" smtClean="0"/>
              <a:t>kretanja.</a:t>
            </a:r>
            <a:endParaRPr lang="hr-HR"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</a:pPr>
            <a:r>
              <a:rPr lang="hr-HR" dirty="0"/>
              <a:t>Električna vozila troše tri puta manje energije i stvaraju gotovo dvostruko niže emisije CO2 te tako značajno smanjuju zagađenje </a:t>
            </a:r>
            <a:r>
              <a:rPr lang="hr-HR" dirty="0" smtClean="0"/>
              <a:t>okoliša.</a:t>
            </a:r>
            <a:endParaRPr lang="hr-HR"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</a:pPr>
            <a:r>
              <a:rPr lang="hr-HR" dirty="0"/>
              <a:t>Alternativni oblici prijevoza višestruko pridonose </a:t>
            </a:r>
            <a:r>
              <a:rPr lang="hr-HR" dirty="0" smtClean="0"/>
              <a:t>zdravlju.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175" y="1933517"/>
            <a:ext cx="4217515" cy="2813050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1880753" y="307222"/>
            <a:ext cx="8566267" cy="856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dirty="0" smtClean="0"/>
              <a:t>EMISIJA UGLJIČNOG DIOKSIDA (CO</a:t>
            </a:r>
            <a:r>
              <a:rPr lang="hr-HR" baseline="-25000" dirty="0" smtClean="0"/>
              <a:t>2</a:t>
            </a:r>
            <a:r>
              <a:rPr lang="hr-HR" dirty="0" smtClean="0"/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83849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317958"/>
          </a:xfrm>
        </p:spPr>
        <p:txBody>
          <a:bodyPr/>
          <a:lstStyle/>
          <a:p>
            <a:r>
              <a:rPr lang="hr-HR" dirty="0" smtClean="0"/>
              <a:t>U ograničenim količina su korisni jer smanjuju propusnost zemljine atmosfere za toplinu.</a:t>
            </a:r>
          </a:p>
          <a:p>
            <a:r>
              <a:rPr lang="hr-HR" dirty="0" smtClean="0"/>
              <a:t>Čine ih: ugljikov dioksid, metan, dušikov dioksid, hidrofluorugljici, perfluorugljici i sumporni heksafluorid</a:t>
            </a:r>
            <a:r>
              <a:rPr lang="hr-HR" dirty="0"/>
              <a:t>.</a:t>
            </a:r>
            <a:endParaRPr lang="hr-HR" dirty="0" smtClean="0"/>
          </a:p>
          <a:p>
            <a:endParaRPr lang="hr-HR" dirty="0" smtClean="0"/>
          </a:p>
        </p:txBody>
      </p:sp>
      <p:pic>
        <p:nvPicPr>
          <p:cNvPr id="4" name="Slika 3" descr="Staklenički plinovi - Wikipedij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207587"/>
            <a:ext cx="2857500" cy="2857500"/>
          </a:xfrm>
          <a:prstGeom prst="rect">
            <a:avLst/>
          </a:prstGeom>
        </p:spPr>
      </p:pic>
      <p:pic>
        <p:nvPicPr>
          <p:cNvPr id="5" name="Slika 4" descr="Heat transfer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5162" y="3385617"/>
            <a:ext cx="3479588" cy="2424113"/>
          </a:xfrm>
          <a:prstGeom prst="rect">
            <a:avLst/>
          </a:prstGeom>
        </p:spPr>
      </p:pic>
      <p:pic>
        <p:nvPicPr>
          <p:cNvPr id="6" name="Slika 5" descr="Greenhouse Indoor Green House · Free photo on Pixabay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581" y="3207587"/>
            <a:ext cx="4024087" cy="2602143"/>
          </a:xfrm>
          <a:prstGeom prst="rect">
            <a:avLst/>
          </a:prstGeom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1880753" y="307222"/>
            <a:ext cx="8566267" cy="856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dirty="0" smtClean="0"/>
              <a:t>STAKLENIČKI PLINOVI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4977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891</Words>
  <Application>Microsoft Office PowerPoint</Application>
  <PresentationFormat>Široki zaslon</PresentationFormat>
  <Paragraphs>86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5" baseType="lpstr">
      <vt:lpstr>Arial</vt:lpstr>
      <vt:lpstr>Bell MT</vt:lpstr>
      <vt:lpstr>Calibri</vt:lpstr>
      <vt:lpstr>Calibri Light</vt:lpstr>
      <vt:lpstr>Wingdings</vt:lpstr>
      <vt:lpstr>Tema sustava Office</vt:lpstr>
      <vt:lpstr>OBNOVIMO PLANET ZEMLJU</vt:lpstr>
      <vt:lpstr>OBNOVLJIVI IZVORI ENERGIJE</vt:lpstr>
      <vt:lpstr>OBNOVLJIVI IZVORI ENERGIJE</vt:lpstr>
      <vt:lpstr>OBNOVLJIVI IZVORI ENERGIJE</vt:lpstr>
      <vt:lpstr>OBNOVLJIVI IZVORI ENERGIJE</vt:lpstr>
      <vt:lpstr>OBNOVLJIVI IZVORI ENERGIJE</vt:lpstr>
      <vt:lpstr>EMISIJA UGLJIČNOG DIOKSIDA (CO2)</vt:lpstr>
      <vt:lpstr>PowerPoint prezentacija</vt:lpstr>
      <vt:lpstr>PowerPoint prezentacija</vt:lpstr>
      <vt:lpstr>PowerPoint prezentacija</vt:lpstr>
      <vt:lpstr>PowerPoint prezentacija</vt:lpstr>
      <vt:lpstr>Reciklaža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Povodom Dana planeta Zemlje 22. travnja 2021.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OBNOVLJIVI IZVORI ENERG</dc:title>
  <dc:creator>Ucitelj</dc:creator>
  <cp:lastModifiedBy>Nenad Frouth</cp:lastModifiedBy>
  <cp:revision>23</cp:revision>
  <dcterms:created xsi:type="dcterms:W3CDTF">2021-04-22T07:11:45Z</dcterms:created>
  <dcterms:modified xsi:type="dcterms:W3CDTF">2021-04-29T02:44:09Z</dcterms:modified>
</cp:coreProperties>
</file>