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2"/>
  </p:notesMasterIdLst>
  <p:sldIdLst>
    <p:sldId id="256" r:id="rId5"/>
    <p:sldId id="257" r:id="rId6"/>
    <p:sldId id="267" r:id="rId7"/>
    <p:sldId id="259" r:id="rId8"/>
    <p:sldId id="269" r:id="rId9"/>
    <p:sldId id="268" r:id="rId10"/>
    <p:sldId id="270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62" d="100"/>
          <a:sy n="62" d="100"/>
        </p:scale>
        <p:origin x="154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152463785203006"/>
          <c:y val="5.2465774881491782E-2"/>
          <c:w val="0.58815587950545178"/>
          <c:h val="0.819812595143844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CD-45AE-839F-B63D3D69C11B}"/>
              </c:ext>
            </c:extLst>
          </c:dPt>
          <c:dPt>
            <c:idx val="1"/>
            <c:bubble3D val="0"/>
            <c:spPr>
              <a:solidFill>
                <a:srgbClr val="A5C249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ACD-45AE-839F-B63D3D69C11B}"/>
              </c:ext>
            </c:extLst>
          </c:dPt>
          <c:dPt>
            <c:idx val="2"/>
            <c:bubble3D val="0"/>
            <c:spPr>
              <a:solidFill>
                <a:srgbClr val="0F6FC6"/>
              </a:solidFill>
              <a:ln>
                <a:solidFill>
                  <a:prstClr val="black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CD-45AE-839F-B63D3D69C11B}"/>
              </c:ext>
            </c:extLst>
          </c:dPt>
          <c:dLbls>
            <c:dLbl>
              <c:idx val="0"/>
              <c:layout>
                <c:manualLayout>
                  <c:x val="-0.21693890588120596"/>
                  <c:y val="-0.21315381486941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000" b="1"/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34299363562779"/>
                      <c:h val="0.205849848964856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CD-45AE-839F-B63D3D69C11B}"/>
                </c:ext>
              </c:extLst>
            </c:dLbl>
            <c:dLbl>
              <c:idx val="1"/>
              <c:layout>
                <c:manualLayout>
                  <c:x val="0.2354636498510059"/>
                  <c:y val="0.1783997768684745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/>
                  </a:pPr>
                  <a:endParaRPr lang="sr-Latn-R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4785182598759"/>
                      <c:h val="0.19714525505907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CD-45AE-839F-B63D3D69C11B}"/>
                </c:ext>
              </c:extLst>
            </c:dLbl>
            <c:dLbl>
              <c:idx val="2"/>
              <c:layout>
                <c:manualLayout>
                  <c:x val="6.3877419345098163E-2"/>
                  <c:y val="2.633954928261021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85880026935782"/>
                      <c:h val="0.256170930737157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CD-45AE-839F-B63D3D69C1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Sheet1!$A$7:$A$9</c:f>
              <c:strCache>
                <c:ptCount val="3"/>
                <c:pt idx="0">
                  <c:v>Zaleđena voda</c:v>
                </c:pt>
                <c:pt idx="1">
                  <c:v>Voda u podzemlju</c:v>
                </c:pt>
                <c:pt idx="2">
                  <c:v>Voda u rijekama i jezerima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1.74</c:v>
                </c:pt>
                <c:pt idx="1">
                  <c:v>0.75000000000000044</c:v>
                </c:pt>
                <c:pt idx="2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CD-45AE-839F-B63D3D69C11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81372-75E5-4C81-93A6-ADC66F9D8EF6}" type="datetimeFigureOut">
              <a:rPr lang="hr-HR" smtClean="0"/>
              <a:t>8.11.2023.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AE24-DE65-4E36-B6EF-6B73F81DDCE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6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8D11-2E69-4FB3-A95A-3E0C895C0664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52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77FF-D384-4F92-A8C3-EBAA1A4A239A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795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9EED-F4B8-494E-B84B-B95807AC5830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47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100E-70CA-43A0-9C8F-A8D1EC8D0788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11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DAD5-DD9B-491A-B703-99983722CCB4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222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28725-A9F9-4838-AE0B-64FDC9027310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31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B816-1C57-441C-AFE0-B84EAE2C1238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0897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7654-F331-4CA5-B040-FC7CED88B36B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557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DC7A-016C-4185-8940-210450DCC0A0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01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37C7-10D4-44BB-932B-D8A76632E318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279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7C21-270C-4432-B80F-C15E46348419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164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E8F-0D3E-4BBE-B469-23A58D1EE0C3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98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F319-0E4E-4012-B5FD-B7C32DD6EE1B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62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0036-1106-4481-909D-EE1CA50DCE06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26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0F2-4EC6-449E-8A0C-204083536F48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41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65DD-144A-459B-B50E-C761A5CC8E7C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920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B3F-91BB-42DE-BD89-039C08AC0CBE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8F90283-8817-4060-A8E4-182237A2E9DC}" type="datetime1">
              <a:rPr lang="hr-HR" smtClean="0"/>
              <a:t>8.11.2023.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DDCDBA-C117-4E05-8C0F-B20B2C7DD18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2980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568952" cy="1800200"/>
          </a:xfrm>
        </p:spPr>
        <p:txBody>
          <a:bodyPr>
            <a:normAutofit/>
          </a:bodyPr>
          <a:lstStyle/>
          <a:p>
            <a:r>
              <a:rPr lang="hr-HR" sz="8000" dirty="0"/>
              <a:t>VODA NA ZEMLJI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820472" cy="3096344"/>
          </a:xfrm>
        </p:spPr>
        <p:txBody>
          <a:bodyPr>
            <a:normAutofit fontScale="92500" lnSpcReduction="10000"/>
          </a:bodyPr>
          <a:lstStyle/>
          <a:p>
            <a:r>
              <a:rPr lang="hr-HR" sz="3900" b="1" dirty="0">
                <a:solidFill>
                  <a:schemeClr val="tx2"/>
                </a:solidFill>
              </a:rPr>
              <a:t>VODA U </a:t>
            </a:r>
            <a:r>
              <a:rPr lang="hr-HR" sz="4300" b="1" dirty="0">
                <a:solidFill>
                  <a:schemeClr val="tx2"/>
                </a:solidFill>
              </a:rPr>
              <a:t>PRIRODI</a:t>
            </a:r>
            <a:r>
              <a:rPr lang="hr-HR" sz="3900" b="1" dirty="0">
                <a:solidFill>
                  <a:schemeClr val="tx2"/>
                </a:solidFill>
              </a:rPr>
              <a:t> </a:t>
            </a:r>
          </a:p>
          <a:p>
            <a:r>
              <a:rPr lang="hr-HR" sz="3900" b="1" dirty="0">
                <a:solidFill>
                  <a:schemeClr val="tx2"/>
                </a:solidFill>
              </a:rPr>
              <a:t>ZAŠTO JE VODA VAŽNA?</a:t>
            </a:r>
          </a:p>
          <a:p>
            <a:endParaRPr lang="hr-HR" sz="2800" b="1" dirty="0">
              <a:solidFill>
                <a:schemeClr val="bg1"/>
              </a:solidFill>
            </a:endParaRPr>
          </a:p>
          <a:p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Pažljivo pročitaj tekst u </a:t>
            </a:r>
            <a:r>
              <a:rPr lang="hr-H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udžbeniku (Gea) </a:t>
            </a:r>
            <a:r>
              <a:rPr lang="hr-HR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 str. 76. – 81., pogledaj prezentaciju i odgovori na pitanja na kraju prezentacije.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1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Guardian/Pix/pictures/2012/9/26/1348685373327/Southern-Ocean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08" y="228420"/>
            <a:ext cx="6960771" cy="4176464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485408"/>
          </a:xfrm>
        </p:spPr>
        <p:txBody>
          <a:bodyPr>
            <a:noAutofit/>
          </a:bodyPr>
          <a:lstStyle/>
          <a:p>
            <a:r>
              <a:rPr lang="hr-HR" sz="4000" dirty="0"/>
              <a:t>slana voda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95536" y="803898"/>
            <a:ext cx="648071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15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97,5 %</a:t>
            </a:r>
            <a:endParaRPr lang="hr-HR" sz="15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 descr="http://www.plitvicki-dvori.com/wp-content/uploads/plitvicka-jezer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53136"/>
            <a:ext cx="3096344" cy="2029826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5661287" y="4960513"/>
            <a:ext cx="30155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2,5 %</a:t>
            </a:r>
            <a:endParaRPr lang="hr-HR" dirty="0"/>
          </a:p>
        </p:txBody>
      </p:sp>
      <p:pic>
        <p:nvPicPr>
          <p:cNvPr id="1031" name="Picture 7" descr="https://warosu.org/data/ck/img/0044/68/1368252119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308" y="2441324"/>
            <a:ext cx="1579881" cy="2735213"/>
          </a:xfrm>
          <a:prstGeom prst="rect">
            <a:avLst/>
          </a:prstGeom>
          <a:noFill/>
        </p:spPr>
      </p:pic>
      <p:sp>
        <p:nvSpPr>
          <p:cNvPr id="11" name="Pravokutnik 10"/>
          <p:cNvSpPr/>
          <p:nvPr/>
        </p:nvSpPr>
        <p:spPr>
          <a:xfrm>
            <a:off x="7452320" y="3140968"/>
            <a:ext cx="14991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1/10</a:t>
            </a:r>
            <a:endParaRPr lang="hr-HR" sz="6000" dirty="0"/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2145262" y="5323653"/>
            <a:ext cx="4176464" cy="4854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slatka voda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Online nastava - OŠ braće Radić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2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3"/>
          <p:cNvGraphicFramePr/>
          <p:nvPr>
            <p:extLst>
              <p:ext uri="{D42A27DB-BD31-4B8C-83A1-F6EECF244321}">
                <p14:modId xmlns:p14="http://schemas.microsoft.com/office/powerpoint/2010/main" val="1718121403"/>
              </p:ext>
            </p:extLst>
          </p:nvPr>
        </p:nvGraphicFramePr>
        <p:xfrm>
          <a:off x="3491880" y="2132856"/>
          <a:ext cx="7056784" cy="506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44334"/>
            <a:ext cx="47625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3" y="3948931"/>
            <a:ext cx="4358921" cy="222326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4334"/>
            <a:ext cx="3296816" cy="219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0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7344816" cy="1143000"/>
          </a:xfrm>
        </p:spPr>
        <p:txBody>
          <a:bodyPr/>
          <a:lstStyle/>
          <a:p>
            <a:r>
              <a:rPr lang="hr-HR" dirty="0"/>
              <a:t>KRUŽENJE VODE U PRIRODI</a:t>
            </a:r>
          </a:p>
        </p:txBody>
      </p:sp>
      <p:pic>
        <p:nvPicPr>
          <p:cNvPr id="27650" name="Picture 2" descr="http://www.husi.hr/download/Kruzenje_vode_CRO.jpg"/>
          <p:cNvPicPr>
            <a:picLocks noChangeAspect="1" noChangeArrowheads="1"/>
          </p:cNvPicPr>
          <p:nvPr/>
        </p:nvPicPr>
        <p:blipFill>
          <a:blip r:embed="rId2" cstate="print"/>
          <a:srcRect l="7547" r="7547"/>
          <a:stretch>
            <a:fillRect/>
          </a:stretch>
        </p:blipFill>
        <p:spPr bwMode="auto">
          <a:xfrm>
            <a:off x="827584" y="1196752"/>
            <a:ext cx="7560840" cy="5444767"/>
          </a:xfrm>
          <a:prstGeom prst="rect">
            <a:avLst/>
          </a:prstGeom>
          <a:noFill/>
        </p:spPr>
      </p:pic>
      <p:sp>
        <p:nvSpPr>
          <p:cNvPr id="5" name="Strelica zakrivljena udesno 4"/>
          <p:cNvSpPr/>
          <p:nvPr/>
        </p:nvSpPr>
        <p:spPr>
          <a:xfrm>
            <a:off x="6948264" y="2492896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Strelica gore 2"/>
          <p:cNvSpPr/>
          <p:nvPr/>
        </p:nvSpPr>
        <p:spPr>
          <a:xfrm>
            <a:off x="6084168" y="2276872"/>
            <a:ext cx="909815" cy="3240360"/>
          </a:xfrm>
          <a:prstGeom prst="upArrow">
            <a:avLst/>
          </a:prstGeom>
          <a:solidFill>
            <a:schemeClr val="bg2">
              <a:lumMod val="9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ARAVANJE</a:t>
            </a:r>
          </a:p>
        </p:txBody>
      </p:sp>
      <p:sp>
        <p:nvSpPr>
          <p:cNvPr id="4" name="Oblak 3"/>
          <p:cNvSpPr/>
          <p:nvPr/>
        </p:nvSpPr>
        <p:spPr>
          <a:xfrm>
            <a:off x="2555776" y="1310544"/>
            <a:ext cx="4056886" cy="1152128"/>
          </a:xfrm>
          <a:prstGeom prst="cloud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 O N D E N Z A C I J A</a:t>
            </a:r>
          </a:p>
        </p:txBody>
      </p:sp>
      <p:sp>
        <p:nvSpPr>
          <p:cNvPr id="6" name="Strelica dolje 5"/>
          <p:cNvSpPr/>
          <p:nvPr/>
        </p:nvSpPr>
        <p:spPr>
          <a:xfrm>
            <a:off x="2316619" y="2384884"/>
            <a:ext cx="864096" cy="3240360"/>
          </a:xfrm>
          <a:prstGeom prst="downArrow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PADAL</a:t>
            </a:r>
          </a:p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INE</a:t>
            </a:r>
          </a:p>
        </p:txBody>
      </p:sp>
      <p:sp>
        <p:nvSpPr>
          <p:cNvPr id="7" name="Strelica udesno 6"/>
          <p:cNvSpPr/>
          <p:nvPr/>
        </p:nvSpPr>
        <p:spPr>
          <a:xfrm>
            <a:off x="3131840" y="5517232"/>
            <a:ext cx="3168352" cy="864096"/>
          </a:xfrm>
          <a:prstGeom prst="rightArrow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PODZEMNE  VODE</a:t>
            </a:r>
          </a:p>
        </p:txBody>
      </p:sp>
      <p:sp>
        <p:nvSpPr>
          <p:cNvPr id="8" name="Strelica zakrivljena gore 7"/>
          <p:cNvSpPr/>
          <p:nvPr/>
        </p:nvSpPr>
        <p:spPr>
          <a:xfrm rot="16200000">
            <a:off x="3898321" y="3314262"/>
            <a:ext cx="3168352" cy="1270402"/>
          </a:xfrm>
          <a:prstGeom prst="curvedUpArrow">
            <a:avLst>
              <a:gd name="adj1" fmla="val 25000"/>
              <a:gd name="adj2" fmla="val 39629"/>
              <a:gd name="adj3" fmla="val 25000"/>
            </a:avLst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0" name="Strelica zakrivljena gore 9"/>
          <p:cNvSpPr/>
          <p:nvPr/>
        </p:nvSpPr>
        <p:spPr>
          <a:xfrm rot="5400000">
            <a:off x="2293759" y="3403687"/>
            <a:ext cx="3168352" cy="1270402"/>
          </a:xfrm>
          <a:prstGeom prst="curvedUpArrow">
            <a:avLst>
              <a:gd name="adj1" fmla="val 25000"/>
              <a:gd name="adj2" fmla="val 39629"/>
              <a:gd name="adj3" fmla="val 25000"/>
            </a:avLst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4</a:t>
            </a:fld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97592"/>
            <a:ext cx="8000446" cy="876151"/>
          </a:xfrm>
        </p:spPr>
        <p:txBody>
          <a:bodyPr/>
          <a:lstStyle/>
          <a:p>
            <a:r>
              <a:rPr lang="hr-HR" b="1" dirty="0"/>
              <a:t>ZNAČENJE VODE: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94" y="1070666"/>
            <a:ext cx="4104456" cy="46625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preoblikuje reljef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/>
              <a:t>ublažava razlike u temperaturi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/>
              <a:t>koristimo je u domovima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/>
              <a:t>važna za poljoprivredu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/>
              <a:t>koristi se u industriji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dirty="0"/>
              <a:t>važna za promet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b="1" dirty="0"/>
              <a:t>daje život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4"/>
            <a:ext cx="304800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7867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68281"/>
            <a:ext cx="4901046" cy="227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15" y="3726103"/>
            <a:ext cx="4896544" cy="3096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4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292601"/>
            <a:ext cx="4176464" cy="1455440"/>
          </a:xfrm>
        </p:spPr>
        <p:txBody>
          <a:bodyPr>
            <a:normAutofit/>
          </a:bodyPr>
          <a:lstStyle/>
          <a:p>
            <a:r>
              <a:rPr lang="hr-HR" sz="2400" dirty="0"/>
              <a:t>važnost pročišćavanja voda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23528" y="295692"/>
            <a:ext cx="4559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TEMELJNICA</a:t>
            </a:r>
            <a:r>
              <a:rPr lang="hr-HR" sz="2400" dirty="0"/>
              <a:t> – voda koja ispunjava šupljine u podzemlju – važna je za vodoopskrbu stanovništva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38" y="188038"/>
            <a:ext cx="4464496" cy="2602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72" y="3014855"/>
            <a:ext cx="6608068" cy="371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63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3400" y="260648"/>
            <a:ext cx="828707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U bilježnice odgovori na pitanja PUNIM REČENICAMA.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1. U koja se tri agregatna (</a:t>
            </a:r>
            <a:r>
              <a:rPr lang="hr-HR" sz="2400" dirty="0" err="1">
                <a:solidFill>
                  <a:schemeClr val="bg1"/>
                </a:solidFill>
              </a:rPr>
              <a:t>agregacijska</a:t>
            </a:r>
            <a:r>
              <a:rPr lang="hr-HR" sz="2400" dirty="0">
                <a:solidFill>
                  <a:schemeClr val="bg1"/>
                </a:solidFill>
              </a:rPr>
              <a:t>) stanja pojavljuje voda?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2. Koliko je slane vode na planeti Zemlji?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3. Koliko je slatke vode na planeti Zemlji?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4. Koliki je udio slatke vode zaleđen?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5. Koliki je udio vode u podzemlju?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6. Opiši hidrološki ciklus tj. kruženje vode u prirodi?</a:t>
            </a:r>
          </a:p>
          <a:p>
            <a:pPr lvl="0"/>
            <a:r>
              <a:rPr lang="hr-HR" sz="2400" dirty="0">
                <a:solidFill>
                  <a:schemeClr val="bg1"/>
                </a:solidFill>
              </a:rPr>
              <a:t>7. Što je voda temeljnica?</a:t>
            </a:r>
          </a:p>
          <a:p>
            <a:r>
              <a:rPr lang="hr-HR" sz="2400" dirty="0">
                <a:solidFill>
                  <a:schemeClr val="bg1"/>
                </a:solidFill>
              </a:rPr>
              <a:t>8. Navedi zašto nam je voda važna i za što nam sve koristi.</a:t>
            </a:r>
            <a:endParaRPr lang="hr-H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Online nastava - OŠ braće Radić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CDBA-C117-4E05-8C0F-B20B2C7DD18D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3905631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BB8B5D877B2B4D9A2F0F5BEE79D33D" ma:contentTypeVersion="1" ma:contentTypeDescription="Stvaranje novog dokumenta." ma:contentTypeScope="" ma:versionID="c06d031b3b0ab6053646809aef066ffd">
  <xsd:schema xmlns:xsd="http://www.w3.org/2001/XMLSchema" xmlns:xs="http://www.w3.org/2001/XMLSchema" xmlns:p="http://schemas.microsoft.com/office/2006/metadata/properties" xmlns:ns2="4d755e59-0a24-41da-a6d6-e42bdb99de4d" targetNamespace="http://schemas.microsoft.com/office/2006/metadata/properties" ma:root="true" ma:fieldsID="b9b97783bd3987938a8ed0377dca3afe" ns2:_="">
    <xsd:import namespace="4d755e59-0a24-41da-a6d6-e42bdb99de4d"/>
    <xsd:element name="properties">
      <xsd:complexType>
        <xsd:sequence>
          <xsd:element name="documentManagement">
            <xsd:complexType>
              <xsd:all>
                <xsd:element ref="ns2:Reference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55e59-0a24-41da-a6d6-e42bdb99de4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d755e59-0a24-41da-a6d6-e42bdb99de4d" xsi:nil="true"/>
  </documentManagement>
</p:properties>
</file>

<file path=customXml/itemProps1.xml><?xml version="1.0" encoding="utf-8"?>
<ds:datastoreItem xmlns:ds="http://schemas.openxmlformats.org/officeDocument/2006/customXml" ds:itemID="{79B3A021-1FC0-4193-8EA6-4B49FE17F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55e59-0a24-41da-a6d6-e42bdb99d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BF1199-7C58-4C10-814F-8A2FFFCD39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F0C068-79BC-4055-B1EB-FE8FC60A0BD1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4d755e59-0a24-41da-a6d6-e42bdb99de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719</TotalTime>
  <Words>258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 2</vt:lpstr>
      <vt:lpstr>Wingdings 3</vt:lpstr>
      <vt:lpstr>Isječak</vt:lpstr>
      <vt:lpstr>VODA NA ZEMLJI</vt:lpstr>
      <vt:lpstr>PowerPoint Presentation</vt:lpstr>
      <vt:lpstr>PowerPoint Presentation</vt:lpstr>
      <vt:lpstr>KRUŽENJE VODE U PRIRODI</vt:lpstr>
      <vt:lpstr>ZNAČENJE VODE: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 NA ZEMLJI</dc:title>
  <dc:creator>Slavenka</dc:creator>
  <cp:lastModifiedBy>Slavenka</cp:lastModifiedBy>
  <cp:revision>55</cp:revision>
  <dcterms:created xsi:type="dcterms:W3CDTF">2014-03-05T23:01:32Z</dcterms:created>
  <dcterms:modified xsi:type="dcterms:W3CDTF">2023-11-08T09:05:27Z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0x01010090BB8B5D877B2B4D9A2F0F5BEE79D33D</vt:lpwstr>
  </property>
  <property fmtid="{D5CDD505-2E9C-101B-9397-08002B2CF9AE}" pid="3" name="Order">
    <vt:r8>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